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4" r:id="rId3"/>
    <p:sldId id="267" r:id="rId4"/>
    <p:sldId id="258" r:id="rId5"/>
    <p:sldId id="263" r:id="rId6"/>
  </p:sldIdLst>
  <p:sldSz cx="7920038" cy="9720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AA4"/>
    <a:srgbClr val="00DA63"/>
    <a:srgbClr val="00359E"/>
    <a:srgbClr val="00B050"/>
    <a:srgbClr val="0047D6"/>
    <a:srgbClr val="00153E"/>
    <a:srgbClr val="E4E4E4"/>
    <a:srgbClr val="23C7C3"/>
    <a:srgbClr val="3FDDD9"/>
    <a:srgbClr val="E63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3091" autoAdjust="0"/>
  </p:normalViewPr>
  <p:slideViewPr>
    <p:cSldViewPr snapToGrid="0">
      <p:cViewPr>
        <p:scale>
          <a:sx n="87" d="100"/>
          <a:sy n="87" d="100"/>
        </p:scale>
        <p:origin x="1542" y="-2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9514-09B8-4C3C-8035-6ECD36AD2841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1143000"/>
            <a:ext cx="2514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4A59-37C3-4C5C-8C03-12BED7AD6F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4A59-37C3-4C5C-8C03-12BED7AD6F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4A59-37C3-4C5C-8C03-12BED7AD6F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4A59-37C3-4C5C-8C03-12BED7AD6F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4A59-37C3-4C5C-8C03-12BED7AD6F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03" y="1590794"/>
            <a:ext cx="6732032" cy="3384092"/>
          </a:xfrm>
        </p:spPr>
        <p:txBody>
          <a:bodyPr anchor="b"/>
          <a:lstStyle>
            <a:lvl1pPr algn="ctr">
              <a:defRPr sz="5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5105389"/>
            <a:ext cx="5940029" cy="2346813"/>
          </a:xfrm>
        </p:spPr>
        <p:txBody>
          <a:bodyPr/>
          <a:lstStyle>
            <a:lvl1pPr marL="0" indent="0" algn="ctr">
              <a:buNone/>
              <a:defRPr sz="2079"/>
            </a:lvl1pPr>
            <a:lvl2pPr marL="395981" indent="0" algn="ctr">
              <a:buNone/>
              <a:defRPr sz="1732"/>
            </a:lvl2pPr>
            <a:lvl3pPr marL="791962" indent="0" algn="ctr">
              <a:buNone/>
              <a:defRPr sz="1559"/>
            </a:lvl3pPr>
            <a:lvl4pPr marL="1187943" indent="0" algn="ctr">
              <a:buNone/>
              <a:defRPr sz="1386"/>
            </a:lvl4pPr>
            <a:lvl5pPr marL="1583924" indent="0" algn="ctr">
              <a:buNone/>
              <a:defRPr sz="1386"/>
            </a:lvl5pPr>
            <a:lvl6pPr marL="1979905" indent="0" algn="ctr">
              <a:buNone/>
              <a:defRPr sz="1386"/>
            </a:lvl6pPr>
            <a:lvl7pPr marL="2375886" indent="0" algn="ctr">
              <a:buNone/>
              <a:defRPr sz="1386"/>
            </a:lvl7pPr>
            <a:lvl8pPr marL="2771866" indent="0" algn="ctr">
              <a:buNone/>
              <a:defRPr sz="1386"/>
            </a:lvl8pPr>
            <a:lvl9pPr marL="3167847" indent="0" algn="ctr">
              <a:buNone/>
              <a:defRPr sz="1386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8" y="517514"/>
            <a:ext cx="1707758" cy="823747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517514"/>
            <a:ext cx="5024274" cy="823747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8" y="2423318"/>
            <a:ext cx="6831033" cy="4043359"/>
          </a:xfrm>
        </p:spPr>
        <p:txBody>
          <a:bodyPr anchor="b"/>
          <a:lstStyle>
            <a:lvl1pPr>
              <a:defRPr sz="5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8" y="6504929"/>
            <a:ext cx="6831033" cy="2126307"/>
          </a:xfrm>
        </p:spPr>
        <p:txBody>
          <a:bodyPr/>
          <a:lstStyle>
            <a:lvl1pPr marL="0" indent="0">
              <a:buNone/>
              <a:defRPr sz="2079">
                <a:solidFill>
                  <a:schemeClr val="tx1"/>
                </a:solidFill>
              </a:defRPr>
            </a:lvl1pPr>
            <a:lvl2pPr marL="39598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2pPr>
            <a:lvl3pPr marL="7919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187943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4pPr>
            <a:lvl5pPr marL="158392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5pPr>
            <a:lvl6pPr marL="1979905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6pPr>
            <a:lvl7pPr marL="237588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7pPr>
            <a:lvl8pPr marL="277186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8pPr>
            <a:lvl9pPr marL="3167847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2587570"/>
            <a:ext cx="3366016" cy="616741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2587570"/>
            <a:ext cx="3366016" cy="616741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17516"/>
            <a:ext cx="6831033" cy="18788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2382815"/>
            <a:ext cx="3350547" cy="1167781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3550596"/>
            <a:ext cx="3350547" cy="522239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20" y="2382815"/>
            <a:ext cx="3367048" cy="1167781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20" y="3550596"/>
            <a:ext cx="3367048" cy="522239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648018"/>
            <a:ext cx="2554418" cy="2268061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1399540"/>
            <a:ext cx="4009519" cy="6907687"/>
          </a:xfrm>
        </p:spPr>
        <p:txBody>
          <a:bodyPr/>
          <a:lstStyle>
            <a:lvl1pPr>
              <a:defRPr sz="2772"/>
            </a:lvl1pPr>
            <a:lvl2pPr>
              <a:defRPr sz="2425"/>
            </a:lvl2pPr>
            <a:lvl3pPr>
              <a:defRPr sz="2079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2916079"/>
            <a:ext cx="2554418" cy="5402397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648018"/>
            <a:ext cx="2554418" cy="2268061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1399540"/>
            <a:ext cx="4009519" cy="6907687"/>
          </a:xfrm>
        </p:spPr>
        <p:txBody>
          <a:bodyPr anchor="t"/>
          <a:lstStyle>
            <a:lvl1pPr marL="0" indent="0">
              <a:buNone/>
              <a:defRPr sz="2772"/>
            </a:lvl1pPr>
            <a:lvl2pPr marL="395981" indent="0">
              <a:buNone/>
              <a:defRPr sz="2425"/>
            </a:lvl2pPr>
            <a:lvl3pPr marL="791962" indent="0">
              <a:buNone/>
              <a:defRPr sz="2079"/>
            </a:lvl3pPr>
            <a:lvl4pPr marL="1187943" indent="0">
              <a:buNone/>
              <a:defRPr sz="1732"/>
            </a:lvl4pPr>
            <a:lvl5pPr marL="1583924" indent="0">
              <a:buNone/>
              <a:defRPr sz="1732"/>
            </a:lvl5pPr>
            <a:lvl6pPr marL="1979905" indent="0">
              <a:buNone/>
              <a:defRPr sz="1732"/>
            </a:lvl6pPr>
            <a:lvl7pPr marL="2375886" indent="0">
              <a:buNone/>
              <a:defRPr sz="1732"/>
            </a:lvl7pPr>
            <a:lvl8pPr marL="2771866" indent="0">
              <a:buNone/>
              <a:defRPr sz="1732"/>
            </a:lvl8pPr>
            <a:lvl9pPr marL="3167847" indent="0">
              <a:buNone/>
              <a:defRPr sz="173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2916079"/>
            <a:ext cx="2554418" cy="5402397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517516"/>
            <a:ext cx="6831033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2587570"/>
            <a:ext cx="6831033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9009246"/>
            <a:ext cx="178200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D35C-D2B9-4452-B6CE-B011D04A1D4F}" type="datetimeFigureOut">
              <a:rPr lang="en-US" smtClean="0"/>
              <a:t>02-Jun-22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9009246"/>
            <a:ext cx="2673013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9009246"/>
            <a:ext cx="178200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5465-7F65-4262-A946-A1ACABD3F1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C4F00A-8C13-7A66-EA5A-38233E740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0374" y="79196"/>
            <a:ext cx="16591991" cy="9338041"/>
          </a:xfrm>
          <a:prstGeom prst="rect">
            <a:avLst/>
          </a:prstGeom>
        </p:spPr>
      </p:pic>
      <p:sp>
        <p:nvSpPr>
          <p:cNvPr id="27" name="Rectángulo redondeado 26"/>
          <p:cNvSpPr/>
          <p:nvPr/>
        </p:nvSpPr>
        <p:spPr>
          <a:xfrm rot="10800000">
            <a:off x="-3336" y="7037"/>
            <a:ext cx="8124057" cy="10563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30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4">
            <a:extLst>
              <a:ext uri="{FF2B5EF4-FFF2-40B4-BE49-F238E27FC236}">
                <a16:creationId xmlns:a16="http://schemas.microsoft.com/office/drawing/2014/main" id="{7158B01F-8741-42E3-8B6F-910A40918424}"/>
              </a:ext>
            </a:extLst>
          </p:cNvPr>
          <p:cNvSpPr/>
          <p:nvPr/>
        </p:nvSpPr>
        <p:spPr>
          <a:xfrm>
            <a:off x="-4019021" y="1305033"/>
            <a:ext cx="8410073" cy="1578256"/>
          </a:xfrm>
          <a:custGeom>
            <a:avLst/>
            <a:gdLst>
              <a:gd name="connsiteX0" fmla="*/ 0 w 7826445"/>
              <a:gd name="connsiteY0" fmla="*/ 0 h 2095011"/>
              <a:gd name="connsiteX1" fmla="*/ 7826445 w 7826445"/>
              <a:gd name="connsiteY1" fmla="*/ 0 h 2095011"/>
              <a:gd name="connsiteX2" fmla="*/ 7826445 w 7826445"/>
              <a:gd name="connsiteY2" fmla="*/ 2095011 h 2095011"/>
              <a:gd name="connsiteX3" fmla="*/ 0 w 7826445"/>
              <a:gd name="connsiteY3" fmla="*/ 2095011 h 2095011"/>
              <a:gd name="connsiteX4" fmla="*/ 0 w 7826445"/>
              <a:gd name="connsiteY4" fmla="*/ 0 h 2095011"/>
              <a:gd name="connsiteX0" fmla="*/ 0 w 7965593"/>
              <a:gd name="connsiteY0" fmla="*/ 576469 h 2095011"/>
              <a:gd name="connsiteX1" fmla="*/ 7965593 w 7965593"/>
              <a:gd name="connsiteY1" fmla="*/ 0 h 2095011"/>
              <a:gd name="connsiteX2" fmla="*/ 7965593 w 7965593"/>
              <a:gd name="connsiteY2" fmla="*/ 2095011 h 2095011"/>
              <a:gd name="connsiteX3" fmla="*/ 139148 w 7965593"/>
              <a:gd name="connsiteY3" fmla="*/ 2095011 h 2095011"/>
              <a:gd name="connsiteX4" fmla="*/ 0 w 7965593"/>
              <a:gd name="connsiteY4" fmla="*/ 576469 h 2095011"/>
              <a:gd name="connsiteX0" fmla="*/ 0 w 7965593"/>
              <a:gd name="connsiteY0" fmla="*/ 1073426 h 2591968"/>
              <a:gd name="connsiteX1" fmla="*/ 7249975 w 7965593"/>
              <a:gd name="connsiteY1" fmla="*/ 0 h 2591968"/>
              <a:gd name="connsiteX2" fmla="*/ 7965593 w 7965593"/>
              <a:gd name="connsiteY2" fmla="*/ 2591968 h 2591968"/>
              <a:gd name="connsiteX3" fmla="*/ 139148 w 7965593"/>
              <a:gd name="connsiteY3" fmla="*/ 2591968 h 2591968"/>
              <a:gd name="connsiteX4" fmla="*/ 0 w 7965593"/>
              <a:gd name="connsiteY4" fmla="*/ 1073426 h 2591968"/>
              <a:gd name="connsiteX0" fmla="*/ 0 w 7965593"/>
              <a:gd name="connsiteY0" fmla="*/ 593387 h 2591968"/>
              <a:gd name="connsiteX1" fmla="*/ 7249975 w 7965593"/>
              <a:gd name="connsiteY1" fmla="*/ 0 h 2591968"/>
              <a:gd name="connsiteX2" fmla="*/ 7965593 w 7965593"/>
              <a:gd name="connsiteY2" fmla="*/ 2591968 h 2591968"/>
              <a:gd name="connsiteX3" fmla="*/ 139148 w 7965593"/>
              <a:gd name="connsiteY3" fmla="*/ 2591968 h 2591968"/>
              <a:gd name="connsiteX4" fmla="*/ 0 w 7965593"/>
              <a:gd name="connsiteY4" fmla="*/ 593387 h 2591968"/>
              <a:gd name="connsiteX0" fmla="*/ 0 w 7965593"/>
              <a:gd name="connsiteY0" fmla="*/ 401371 h 2399952"/>
              <a:gd name="connsiteX1" fmla="*/ 7249975 w 7965593"/>
              <a:gd name="connsiteY1" fmla="*/ 0 h 2399952"/>
              <a:gd name="connsiteX2" fmla="*/ 7965593 w 7965593"/>
              <a:gd name="connsiteY2" fmla="*/ 2399952 h 2399952"/>
              <a:gd name="connsiteX3" fmla="*/ 139148 w 7965593"/>
              <a:gd name="connsiteY3" fmla="*/ 2399952 h 2399952"/>
              <a:gd name="connsiteX4" fmla="*/ 0 w 7965593"/>
              <a:gd name="connsiteY4" fmla="*/ 401371 h 239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5593" h="2399952">
                <a:moveTo>
                  <a:pt x="0" y="401371"/>
                </a:moveTo>
                <a:lnTo>
                  <a:pt x="7249975" y="0"/>
                </a:lnTo>
                <a:lnTo>
                  <a:pt x="7965593" y="2399952"/>
                </a:lnTo>
                <a:lnTo>
                  <a:pt x="139148" y="2399952"/>
                </a:lnTo>
                <a:lnTo>
                  <a:pt x="0" y="401371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25A9ED-9628-42B3-BC03-BF44CB9BB1FC}"/>
              </a:ext>
            </a:extLst>
          </p:cNvPr>
          <p:cNvSpPr txBox="1"/>
          <p:nvPr/>
        </p:nvSpPr>
        <p:spPr>
          <a:xfrm>
            <a:off x="513513" y="1642244"/>
            <a:ext cx="3757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League Spartan" panose="00000800000000000000" pitchFamily="2" charset="0"/>
              </a:rPr>
              <a:t>CURSO ESPECIALIZADO</a:t>
            </a:r>
            <a:endParaRPr lang="en-US" sz="4000" dirty="0">
              <a:solidFill>
                <a:schemeClr val="bg1"/>
              </a:solidFill>
              <a:latin typeface="League Spartan" panose="00000800000000000000" pitchFamily="2" charset="0"/>
            </a:endParaRPr>
          </a:p>
        </p:txBody>
      </p:sp>
      <p:sp>
        <p:nvSpPr>
          <p:cNvPr id="23" name="Paralelogramo 3"/>
          <p:cNvSpPr/>
          <p:nvPr/>
        </p:nvSpPr>
        <p:spPr>
          <a:xfrm>
            <a:off x="-4972195" y="1965228"/>
            <a:ext cx="9944389" cy="2244892"/>
          </a:xfrm>
          <a:custGeom>
            <a:avLst/>
            <a:gdLst>
              <a:gd name="connsiteX0" fmla="*/ 0 w 7840788"/>
              <a:gd name="connsiteY0" fmla="*/ 3582330 h 3582330"/>
              <a:gd name="connsiteX1" fmla="*/ 0 w 7840788"/>
              <a:gd name="connsiteY1" fmla="*/ 0 h 3582330"/>
              <a:gd name="connsiteX2" fmla="*/ 7840788 w 7840788"/>
              <a:gd name="connsiteY2" fmla="*/ 0 h 3582330"/>
              <a:gd name="connsiteX3" fmla="*/ 7840788 w 7840788"/>
              <a:gd name="connsiteY3" fmla="*/ 3582330 h 3582330"/>
              <a:gd name="connsiteX4" fmla="*/ 0 w 7840788"/>
              <a:gd name="connsiteY4" fmla="*/ 3582330 h 3582330"/>
              <a:gd name="connsiteX0" fmla="*/ 1579418 w 9420206"/>
              <a:gd name="connsiteY0" fmla="*/ 3582330 h 3582330"/>
              <a:gd name="connsiteX1" fmla="*/ 0 w 9420206"/>
              <a:gd name="connsiteY1" fmla="*/ 0 h 3582330"/>
              <a:gd name="connsiteX2" fmla="*/ 9420206 w 9420206"/>
              <a:gd name="connsiteY2" fmla="*/ 0 h 3582330"/>
              <a:gd name="connsiteX3" fmla="*/ 9420206 w 9420206"/>
              <a:gd name="connsiteY3" fmla="*/ 3582330 h 3582330"/>
              <a:gd name="connsiteX4" fmla="*/ 1579418 w 9420206"/>
              <a:gd name="connsiteY4" fmla="*/ 3582330 h 3582330"/>
              <a:gd name="connsiteX0" fmla="*/ 1579418 w 9420206"/>
              <a:gd name="connsiteY0" fmla="*/ 3582330 h 3582330"/>
              <a:gd name="connsiteX1" fmla="*/ 0 w 9420206"/>
              <a:gd name="connsiteY1" fmla="*/ 0 h 3582330"/>
              <a:gd name="connsiteX2" fmla="*/ 7570624 w 9420206"/>
              <a:gd name="connsiteY2" fmla="*/ 41563 h 3582330"/>
              <a:gd name="connsiteX3" fmla="*/ 9420206 w 9420206"/>
              <a:gd name="connsiteY3" fmla="*/ 3582330 h 3582330"/>
              <a:gd name="connsiteX4" fmla="*/ 1579418 w 9420206"/>
              <a:gd name="connsiteY4" fmla="*/ 3582330 h 3582330"/>
              <a:gd name="connsiteX0" fmla="*/ 1579418 w 9420206"/>
              <a:gd name="connsiteY0" fmla="*/ 3582330 h 3582330"/>
              <a:gd name="connsiteX1" fmla="*/ 0 w 9420206"/>
              <a:gd name="connsiteY1" fmla="*/ 0 h 3582330"/>
              <a:gd name="connsiteX2" fmla="*/ 8672060 w 9420206"/>
              <a:gd name="connsiteY2" fmla="*/ 41563 h 3582330"/>
              <a:gd name="connsiteX3" fmla="*/ 9420206 w 9420206"/>
              <a:gd name="connsiteY3" fmla="*/ 3582330 h 3582330"/>
              <a:gd name="connsiteX4" fmla="*/ 1579418 w 9420206"/>
              <a:gd name="connsiteY4" fmla="*/ 3582330 h 3582330"/>
              <a:gd name="connsiteX0" fmla="*/ 1704109 w 9544897"/>
              <a:gd name="connsiteY0" fmla="*/ 3956402 h 3956402"/>
              <a:gd name="connsiteX1" fmla="*/ 0 w 9544897"/>
              <a:gd name="connsiteY1" fmla="*/ 0 h 3956402"/>
              <a:gd name="connsiteX2" fmla="*/ 8796751 w 9544897"/>
              <a:gd name="connsiteY2" fmla="*/ 415635 h 3956402"/>
              <a:gd name="connsiteX3" fmla="*/ 9544897 w 9544897"/>
              <a:gd name="connsiteY3" fmla="*/ 3956402 h 3956402"/>
              <a:gd name="connsiteX4" fmla="*/ 1704109 w 9544897"/>
              <a:gd name="connsiteY4" fmla="*/ 3956402 h 3956402"/>
              <a:gd name="connsiteX0" fmla="*/ 1704109 w 9082032"/>
              <a:gd name="connsiteY0" fmla="*/ 3956402 h 4092491"/>
              <a:gd name="connsiteX1" fmla="*/ 0 w 9082032"/>
              <a:gd name="connsiteY1" fmla="*/ 0 h 4092491"/>
              <a:gd name="connsiteX2" fmla="*/ 8796751 w 9082032"/>
              <a:gd name="connsiteY2" fmla="*/ 415635 h 4092491"/>
              <a:gd name="connsiteX3" fmla="*/ 9082032 w 9082032"/>
              <a:gd name="connsiteY3" fmla="*/ 4092491 h 4092491"/>
              <a:gd name="connsiteX4" fmla="*/ 1704109 w 9082032"/>
              <a:gd name="connsiteY4" fmla="*/ 3956402 h 40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2032" h="4092491">
                <a:moveTo>
                  <a:pt x="1704109" y="3956402"/>
                </a:moveTo>
                <a:lnTo>
                  <a:pt x="0" y="0"/>
                </a:lnTo>
                <a:lnTo>
                  <a:pt x="8796751" y="415635"/>
                </a:lnTo>
                <a:lnTo>
                  <a:pt x="9082032" y="4092491"/>
                </a:lnTo>
                <a:lnTo>
                  <a:pt x="1704109" y="3956402"/>
                </a:lnTo>
                <a:close/>
              </a:path>
            </a:pathLst>
          </a:custGeom>
          <a:solidFill>
            <a:srgbClr val="00359E"/>
          </a:solidFill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771967-7504-4E3C-8503-69C73F25A4F2}"/>
              </a:ext>
            </a:extLst>
          </p:cNvPr>
          <p:cNvSpPr txBox="1"/>
          <p:nvPr/>
        </p:nvSpPr>
        <p:spPr>
          <a:xfrm>
            <a:off x="513513" y="2565186"/>
            <a:ext cx="39027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League Spartan" panose="00000800000000000000" pitchFamily="2" charset="0"/>
              </a:rPr>
              <a:t>CONSTRUCCIÓN DE GASOCENTROS – AUTO GLP</a:t>
            </a:r>
            <a:endParaRPr lang="en-US" sz="3200" dirty="0">
              <a:latin typeface="League Spartan" panose="00000800000000000000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8236B08-61F8-2D89-A8A9-2F28FBDF0064}"/>
              </a:ext>
            </a:extLst>
          </p:cNvPr>
          <p:cNvSpPr/>
          <p:nvPr/>
        </p:nvSpPr>
        <p:spPr>
          <a:xfrm>
            <a:off x="-3336" y="8406879"/>
            <a:ext cx="8133343" cy="1394433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B8B331A-64CE-912E-32BC-F8C6047CC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33" y="8830857"/>
            <a:ext cx="1218059" cy="401423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299FD09-65D2-E4A7-B5C9-9C39E1C3A130}"/>
              </a:ext>
            </a:extLst>
          </p:cNvPr>
          <p:cNvSpPr txBox="1"/>
          <p:nvPr/>
        </p:nvSpPr>
        <p:spPr>
          <a:xfrm>
            <a:off x="517081" y="8827303"/>
            <a:ext cx="1218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DA63"/>
                </a:solidFill>
                <a:latin typeface="League Spartan" panose="00000800000000000000" pitchFamily="2" charset="0"/>
              </a:rPr>
              <a:t>30</a:t>
            </a:r>
            <a:endParaRPr lang="en-US" sz="4400" dirty="0">
              <a:solidFill>
                <a:srgbClr val="00DA63"/>
              </a:solidFill>
              <a:latin typeface="League Spartan" panose="00000800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698EBFF-F60B-7D3A-4985-9552AD7802E0}"/>
              </a:ext>
            </a:extLst>
          </p:cNvPr>
          <p:cNvSpPr txBox="1"/>
          <p:nvPr/>
        </p:nvSpPr>
        <p:spPr>
          <a:xfrm>
            <a:off x="788327" y="8775443"/>
            <a:ext cx="2777760" cy="36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2300"/>
              </a:lnSpc>
              <a:buClr>
                <a:srgbClr val="E56D09"/>
              </a:buClr>
            </a:pPr>
            <a:r>
              <a:rPr lang="es-ES" sz="1200" b="1" dirty="0">
                <a:solidFill>
                  <a:schemeClr val="bg1"/>
                </a:solidFill>
                <a:latin typeface="League Spartan" panose="00000800000000000000" pitchFamily="2" charset="0"/>
                <a:cs typeface="HELVETICA" panose="020B0604020202020204" pitchFamily="34" charset="0"/>
              </a:rPr>
              <a:t>HORAS DE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3702595-43A6-38B5-4562-9401396ED6CA}"/>
              </a:ext>
            </a:extLst>
          </p:cNvPr>
          <p:cNvSpPr txBox="1"/>
          <p:nvPr/>
        </p:nvSpPr>
        <p:spPr>
          <a:xfrm>
            <a:off x="1255738" y="9064434"/>
            <a:ext cx="14633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League Spartan" panose="00000800000000000000" pitchFamily="2" charset="0"/>
              </a:rPr>
              <a:t>FORMACIÓN</a:t>
            </a:r>
            <a:endParaRPr lang="en-US" sz="1100" dirty="0">
              <a:solidFill>
                <a:schemeClr val="bg1"/>
              </a:solidFill>
              <a:latin typeface="League Spartan" panose="00000800000000000000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CD72B68-4A91-0D9D-2EB7-AA91B64BC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49"/>
          <a:stretch/>
        </p:blipFill>
        <p:spPr>
          <a:xfrm>
            <a:off x="5555726" y="8563839"/>
            <a:ext cx="1933649" cy="9989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B284EC-2C03-88A2-0B27-0EF332AD83A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52" y="8827303"/>
            <a:ext cx="1286458" cy="38150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1FAA68D-9642-05AE-C6AB-B885CACBC47B}"/>
              </a:ext>
            </a:extLst>
          </p:cNvPr>
          <p:cNvCxnSpPr/>
          <p:nvPr/>
        </p:nvCxnSpPr>
        <p:spPr>
          <a:xfrm>
            <a:off x="2549090" y="8743079"/>
            <a:ext cx="0" cy="646331"/>
          </a:xfrm>
          <a:prstGeom prst="line">
            <a:avLst/>
          </a:prstGeom>
          <a:ln>
            <a:solidFill>
              <a:srgbClr val="003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86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0" y="0"/>
            <a:ext cx="3687668" cy="9974263"/>
          </a:xfrm>
          <a:prstGeom prst="roundRect">
            <a:avLst>
              <a:gd name="adj" fmla="val 0"/>
            </a:avLst>
          </a:prstGeom>
          <a:solidFill>
            <a:srgbClr val="00359E"/>
          </a:solidFill>
          <a:ln w="73025"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82324" y="1074286"/>
            <a:ext cx="2845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/>
              <a:t>Una vez culminado el curso, los participantes tendrán las nociones para evaluar el diseño y construcción de </a:t>
            </a:r>
            <a:r>
              <a:rPr lang="es-ES" sz="1400" dirty="0" err="1"/>
              <a:t>gasocentros</a:t>
            </a:r>
            <a:r>
              <a:rPr lang="es-ES" sz="1400" dirty="0"/>
              <a:t> basados en estándares internacionales y normas técnicas aplicadas con un enfoque probabilístico y determinístico. </a:t>
            </a:r>
            <a:endParaRPr lang="en-US" sz="14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-7813" y="542342"/>
            <a:ext cx="289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bold Lowplus" panose="02000500000000000000" pitchFamily="2" charset="0"/>
              </a:rPr>
              <a:t>objetivo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28255" y="3875159"/>
            <a:ext cx="289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  <a:latin typeface="Gobold Lowplus" panose="02000500000000000000" pitchFamily="2" charset="0"/>
              </a:rPr>
              <a:t>PERFIL DEL PARTICIPANTE</a:t>
            </a:r>
            <a:endParaRPr lang="es-ES" cap="all" dirty="0">
              <a:solidFill>
                <a:schemeClr val="bg1"/>
              </a:solidFill>
              <a:latin typeface="Gobold Lowplus" panose="02000500000000000000" pitchFamily="2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68430" y="4485909"/>
            <a:ext cx="2895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 que estén interesados en afianzar sus conocimientos en la construcción de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gasocentros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del rubro de petróleo y gas.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F56D73-EB10-4B9D-8EAF-80019CA03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6098" y="4293827"/>
            <a:ext cx="3702745" cy="5426436"/>
          </a:xfrm>
          <a:prstGeom prst="rect">
            <a:avLst/>
          </a:prstGeom>
        </p:spPr>
      </p:pic>
      <p:sp>
        <p:nvSpPr>
          <p:cNvPr id="7" name="Círculo: vacío 6">
            <a:extLst>
              <a:ext uri="{FF2B5EF4-FFF2-40B4-BE49-F238E27FC236}">
                <a16:creationId xmlns:a16="http://schemas.microsoft.com/office/drawing/2014/main" id="{67774431-1AB9-40C9-AD04-388D30F5C4B9}"/>
              </a:ext>
            </a:extLst>
          </p:cNvPr>
          <p:cNvSpPr/>
          <p:nvPr/>
        </p:nvSpPr>
        <p:spPr>
          <a:xfrm>
            <a:off x="533560" y="525078"/>
            <a:ext cx="311285" cy="311285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írculo: vacío 15">
            <a:extLst>
              <a:ext uri="{FF2B5EF4-FFF2-40B4-BE49-F238E27FC236}">
                <a16:creationId xmlns:a16="http://schemas.microsoft.com/office/drawing/2014/main" id="{A4999EC8-52F6-426A-987E-EBB8C9DABB18}"/>
              </a:ext>
            </a:extLst>
          </p:cNvPr>
          <p:cNvSpPr/>
          <p:nvPr/>
        </p:nvSpPr>
        <p:spPr>
          <a:xfrm>
            <a:off x="389634" y="3872126"/>
            <a:ext cx="311285" cy="311285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9E328AA-F25F-4DCF-8C78-AFC3F25DE376}"/>
              </a:ext>
            </a:extLst>
          </p:cNvPr>
          <p:cNvSpPr/>
          <p:nvPr/>
        </p:nvSpPr>
        <p:spPr>
          <a:xfrm>
            <a:off x="662818" y="7107206"/>
            <a:ext cx="982853" cy="981650"/>
          </a:xfrm>
          <a:prstGeom prst="ellipse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9EE0594-E226-4327-9323-ACD62F5AA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5" y="7245951"/>
            <a:ext cx="704159" cy="70415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52608E0-AC11-4B5F-9034-B883C5664BEF}"/>
              </a:ext>
            </a:extLst>
          </p:cNvPr>
          <p:cNvSpPr txBox="1"/>
          <p:nvPr/>
        </p:nvSpPr>
        <p:spPr>
          <a:xfrm>
            <a:off x="2249831" y="7336068"/>
            <a:ext cx="184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  <a:latin typeface="Gobold Lowplus" panose="02000500000000000000" pitchFamily="2" charset="0"/>
              </a:rPr>
              <a:t>HORAS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220BBE-EF15-44C9-9106-02C4B0D13217}"/>
              </a:ext>
            </a:extLst>
          </p:cNvPr>
          <p:cNvSpPr txBox="1"/>
          <p:nvPr/>
        </p:nvSpPr>
        <p:spPr>
          <a:xfrm>
            <a:off x="1667123" y="7145305"/>
            <a:ext cx="13921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4000" dirty="0">
                <a:solidFill>
                  <a:schemeClr val="bg1"/>
                </a:solidFill>
                <a:latin typeface="Gobold Lowplus" panose="02000500000000000000" pitchFamily="2" charset="0"/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06C721-6BA4-4B40-8068-53252427E92D}"/>
              </a:ext>
            </a:extLst>
          </p:cNvPr>
          <p:cNvSpPr txBox="1"/>
          <p:nvPr/>
        </p:nvSpPr>
        <p:spPr>
          <a:xfrm>
            <a:off x="1708472" y="7710677"/>
            <a:ext cx="400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Gobold Lowplus" panose="02000500000000000000" pitchFamily="2" charset="0"/>
              </a:rPr>
              <a:t>L E C T I V A 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EB0B662-E9A9-441E-8484-DB36E2FAD921}"/>
              </a:ext>
            </a:extLst>
          </p:cNvPr>
          <p:cNvSpPr txBox="1"/>
          <p:nvPr/>
        </p:nvSpPr>
        <p:spPr>
          <a:xfrm>
            <a:off x="3998117" y="437582"/>
            <a:ext cx="343959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A793CC"/>
              </a:buClr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algn="just">
              <a:buClr>
                <a:srgbClr val="A793CC"/>
              </a:buClr>
            </a:pP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A793CC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 virtuales (Realizadas en 05 fechas) Total 20 horas lectivas.</a:t>
            </a:r>
          </a:p>
          <a:p>
            <a:pPr marL="285750" indent="-285750" algn="just">
              <a:buClr>
                <a:srgbClr val="A793CC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hora de estudio por cada sesión (a través de la plataforma educativa), total 05 horas.</a:t>
            </a:r>
          </a:p>
          <a:p>
            <a:pPr marL="285750" indent="-285750" algn="just">
              <a:buClr>
                <a:srgbClr val="A793CC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horas prácticas (caso de estudio / examen)</a:t>
            </a:r>
          </a:p>
          <a:p>
            <a:pPr marL="285750" indent="-285750" algn="just">
              <a:buClr>
                <a:srgbClr val="A793CC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alcanzar la certificación del curso es obligatorio aprobar el examen con una nota mínima de 14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574EAA2-3329-24B8-F523-8DB8E98234BA}"/>
              </a:ext>
            </a:extLst>
          </p:cNvPr>
          <p:cNvCxnSpPr/>
          <p:nvPr/>
        </p:nvCxnSpPr>
        <p:spPr>
          <a:xfrm>
            <a:off x="427734" y="6610350"/>
            <a:ext cx="2781451" cy="0"/>
          </a:xfrm>
          <a:prstGeom prst="line">
            <a:avLst/>
          </a:prstGeom>
          <a:ln>
            <a:solidFill>
              <a:srgbClr val="3D9A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0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25">
            <a:extLst>
              <a:ext uri="{FF2B5EF4-FFF2-40B4-BE49-F238E27FC236}">
                <a16:creationId xmlns:a16="http://schemas.microsoft.com/office/drawing/2014/main" id="{00BAC7E9-A21E-4E8A-B2E3-0EE07452DAC8}"/>
              </a:ext>
            </a:extLst>
          </p:cNvPr>
          <p:cNvSpPr/>
          <p:nvPr/>
        </p:nvSpPr>
        <p:spPr>
          <a:xfrm>
            <a:off x="3791320" y="1283789"/>
            <a:ext cx="257883" cy="809239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redondeado 25">
            <a:extLst>
              <a:ext uri="{FF2B5EF4-FFF2-40B4-BE49-F238E27FC236}">
                <a16:creationId xmlns:a16="http://schemas.microsoft.com/office/drawing/2014/main" id="{DCB2F58B-7374-42F5-94B4-2950BAF09D9F}"/>
              </a:ext>
            </a:extLst>
          </p:cNvPr>
          <p:cNvSpPr/>
          <p:nvPr/>
        </p:nvSpPr>
        <p:spPr>
          <a:xfrm>
            <a:off x="-454403" y="365769"/>
            <a:ext cx="1988938" cy="56887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30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-541791" y="510572"/>
            <a:ext cx="289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Gobold Lowplus" panose="02000500000000000000" pitchFamily="2" charset="0"/>
              </a:rPr>
              <a:t>TEMARIO</a:t>
            </a:r>
            <a:endParaRPr lang="es-ES" sz="1600" cap="all" dirty="0">
              <a:solidFill>
                <a:schemeClr val="bg1"/>
              </a:solidFill>
              <a:latin typeface="Gobold Lowplus" panose="02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E57C819-6AD6-4512-8D12-3EED48F2BBEE}"/>
              </a:ext>
            </a:extLst>
          </p:cNvPr>
          <p:cNvSpPr/>
          <p:nvPr/>
        </p:nvSpPr>
        <p:spPr>
          <a:xfrm>
            <a:off x="583445" y="1774228"/>
            <a:ext cx="2944267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de Hidrocarburos – Petróleo y Gas Natural – GLP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volumétrica, equivalencia energética y relación de costos del GLP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Características: Poder Calorífico, Peligrosidad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y Demanda de GLP- Determinación del Precio de GLP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 de comercialización del GLP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Problemática del mercado de GLP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AA59F73-4797-407E-A0D1-62FD7492F9BD}"/>
              </a:ext>
            </a:extLst>
          </p:cNvPr>
          <p:cNvSpPr txBox="1"/>
          <p:nvPr/>
        </p:nvSpPr>
        <p:spPr>
          <a:xfrm>
            <a:off x="1651990" y="515363"/>
            <a:ext cx="5769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359E"/>
                </a:solidFill>
                <a:latin typeface="Gobold Lowplus" panose="02000500000000000000" pitchFamily="2" charset="0"/>
              </a:rPr>
              <a:t>CONSTRUCCIÓN DE GASOCENTROS – AUTO GLP</a:t>
            </a:r>
          </a:p>
        </p:txBody>
      </p:sp>
      <p:sp>
        <p:nvSpPr>
          <p:cNvPr id="51" name="Rectángulo redondeado 26">
            <a:extLst>
              <a:ext uri="{FF2B5EF4-FFF2-40B4-BE49-F238E27FC236}">
                <a16:creationId xmlns:a16="http://schemas.microsoft.com/office/drawing/2014/main" id="{8D39A858-D468-430C-9C4C-BDD99A48904C}"/>
              </a:ext>
            </a:extLst>
          </p:cNvPr>
          <p:cNvSpPr/>
          <p:nvPr/>
        </p:nvSpPr>
        <p:spPr>
          <a:xfrm rot="10800000">
            <a:off x="42242" y="9676304"/>
            <a:ext cx="7923372" cy="125714"/>
          </a:xfrm>
          <a:prstGeom prst="roundRect">
            <a:avLst>
              <a:gd name="adj" fmla="val 0"/>
            </a:avLst>
          </a:prstGeom>
          <a:solidFill>
            <a:srgbClr val="00359E"/>
          </a:solidFill>
          <a:ln w="73025"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A76C04DE-CB3D-458F-A65E-0354EA6D413C}"/>
              </a:ext>
            </a:extLst>
          </p:cNvPr>
          <p:cNvSpPr/>
          <p:nvPr/>
        </p:nvSpPr>
        <p:spPr>
          <a:xfrm>
            <a:off x="581990" y="1306237"/>
            <a:ext cx="2991407" cy="378733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4A405A-55D5-4261-B3FC-AC3FFC65A81B}"/>
              </a:ext>
            </a:extLst>
          </p:cNvPr>
          <p:cNvSpPr txBox="1"/>
          <p:nvPr/>
        </p:nvSpPr>
        <p:spPr>
          <a:xfrm>
            <a:off x="1479417" y="1343756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1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49EE5DC-1847-4D35-B728-92F841F2D25D}"/>
              </a:ext>
            </a:extLst>
          </p:cNvPr>
          <p:cNvSpPr/>
          <p:nvPr/>
        </p:nvSpPr>
        <p:spPr>
          <a:xfrm>
            <a:off x="581990" y="4862140"/>
            <a:ext cx="291498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de Servicio con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AutoGLP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Gasocentros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Configuración de la Estación de Servicios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 Mercado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Negocios</a:t>
            </a:r>
          </a:p>
        </p:txBody>
      </p:sp>
      <p:sp>
        <p:nvSpPr>
          <p:cNvPr id="30" name="Rectángulo: esquinas diagonales redondeadas 63">
            <a:extLst>
              <a:ext uri="{FF2B5EF4-FFF2-40B4-BE49-F238E27FC236}">
                <a16:creationId xmlns:a16="http://schemas.microsoft.com/office/drawing/2014/main" id="{83AC85F5-BC99-4E5E-AC93-288FF6C3CEC4}"/>
              </a:ext>
            </a:extLst>
          </p:cNvPr>
          <p:cNvSpPr/>
          <p:nvPr/>
        </p:nvSpPr>
        <p:spPr>
          <a:xfrm>
            <a:off x="640064" y="4355466"/>
            <a:ext cx="2991407" cy="378733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C15AFEA-B95C-47F2-B086-93C71627A430}"/>
              </a:ext>
            </a:extLst>
          </p:cNvPr>
          <p:cNvSpPr txBox="1"/>
          <p:nvPr/>
        </p:nvSpPr>
        <p:spPr>
          <a:xfrm>
            <a:off x="1487387" y="4392985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2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E57C819-6AD6-4512-8D12-3EED48F2BBEE}"/>
              </a:ext>
            </a:extLst>
          </p:cNvPr>
          <p:cNvSpPr/>
          <p:nvPr/>
        </p:nvSpPr>
        <p:spPr>
          <a:xfrm>
            <a:off x="537433" y="7103097"/>
            <a:ext cx="296364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NFPA 58: Código de GLP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previa de localización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aplicable en Colombia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aplicable en Perú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: esquinas diagonales redondeadas 1">
            <a:extLst>
              <a:ext uri="{FF2B5EF4-FFF2-40B4-BE49-F238E27FC236}">
                <a16:creationId xmlns:a16="http://schemas.microsoft.com/office/drawing/2014/main" id="{A76C04DE-CB3D-458F-A65E-0354EA6D413C}"/>
              </a:ext>
            </a:extLst>
          </p:cNvPr>
          <p:cNvSpPr/>
          <p:nvPr/>
        </p:nvSpPr>
        <p:spPr>
          <a:xfrm>
            <a:off x="537433" y="6623143"/>
            <a:ext cx="2992325" cy="43264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94A405A-55D5-4261-B3FC-AC3FFC65A81B}"/>
              </a:ext>
            </a:extLst>
          </p:cNvPr>
          <p:cNvSpPr txBox="1"/>
          <p:nvPr/>
        </p:nvSpPr>
        <p:spPr>
          <a:xfrm>
            <a:off x="1605494" y="6660662"/>
            <a:ext cx="11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3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49EE5DC-1847-4D35-B728-92F841F2D25D}"/>
              </a:ext>
            </a:extLst>
          </p:cNvPr>
          <p:cNvSpPr/>
          <p:nvPr/>
        </p:nvSpPr>
        <p:spPr>
          <a:xfrm>
            <a:off x="4348445" y="1828265"/>
            <a:ext cx="291498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Construcción de Tanque GLP ASME Sección VIII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y Calculo de sistema de GLP en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Gasocentro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Válvulas, Mangueras y Redes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 Protección Catódica</a:t>
            </a:r>
          </a:p>
        </p:txBody>
      </p:sp>
      <p:sp>
        <p:nvSpPr>
          <p:cNvPr id="38" name="Rectángulo: esquinas diagonales redondeadas 63">
            <a:extLst>
              <a:ext uri="{FF2B5EF4-FFF2-40B4-BE49-F238E27FC236}">
                <a16:creationId xmlns:a16="http://schemas.microsoft.com/office/drawing/2014/main" id="{83AC85F5-BC99-4E5E-AC93-288FF6C3CEC4}"/>
              </a:ext>
            </a:extLst>
          </p:cNvPr>
          <p:cNvSpPr/>
          <p:nvPr/>
        </p:nvSpPr>
        <p:spPr>
          <a:xfrm>
            <a:off x="4375035" y="1343756"/>
            <a:ext cx="2991407" cy="378733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C15AFEA-B95C-47F2-B086-93C71627A430}"/>
              </a:ext>
            </a:extLst>
          </p:cNvPr>
          <p:cNvSpPr txBox="1"/>
          <p:nvPr/>
        </p:nvSpPr>
        <p:spPr>
          <a:xfrm>
            <a:off x="5222358" y="1381275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4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49EE5DC-1847-4D35-B728-92F841F2D25D}"/>
              </a:ext>
            </a:extLst>
          </p:cNvPr>
          <p:cNvSpPr/>
          <p:nvPr/>
        </p:nvSpPr>
        <p:spPr>
          <a:xfrm>
            <a:off x="4451460" y="4309571"/>
            <a:ext cx="2914982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Iniciar el Plan de Respuesta a Emergencias con GLP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las zonas de trabajo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 el equipo de protección personal adecuado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 nación de atmósfera peligrosas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Nociones sobre Fuentes de Emisión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Mezcla Explosiva GLP</a:t>
            </a: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Bleve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integrador</a:t>
            </a:r>
          </a:p>
        </p:txBody>
      </p:sp>
      <p:sp>
        <p:nvSpPr>
          <p:cNvPr id="20" name="Rectángulo: esquinas diagonales redondeadas 63">
            <a:extLst>
              <a:ext uri="{FF2B5EF4-FFF2-40B4-BE49-F238E27FC236}">
                <a16:creationId xmlns:a16="http://schemas.microsoft.com/office/drawing/2014/main" id="{83AC85F5-BC99-4E5E-AC93-288FF6C3CEC4}"/>
              </a:ext>
            </a:extLst>
          </p:cNvPr>
          <p:cNvSpPr/>
          <p:nvPr/>
        </p:nvSpPr>
        <p:spPr>
          <a:xfrm>
            <a:off x="4478050" y="3825062"/>
            <a:ext cx="2991407" cy="378733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C15AFEA-B95C-47F2-B086-93C71627A430}"/>
              </a:ext>
            </a:extLst>
          </p:cNvPr>
          <p:cNvSpPr txBox="1"/>
          <p:nvPr/>
        </p:nvSpPr>
        <p:spPr>
          <a:xfrm>
            <a:off x="5325373" y="3862581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5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7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6"/>
          <a:stretch/>
        </p:blipFill>
        <p:spPr>
          <a:xfrm flipH="1">
            <a:off x="-1" y="0"/>
            <a:ext cx="7925350" cy="7509164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-1" y="0"/>
            <a:ext cx="7920038" cy="9719529"/>
          </a:xfrm>
          <a:prstGeom prst="rect">
            <a:avLst/>
          </a:prstGeom>
          <a:gradFill>
            <a:gsLst>
              <a:gs pos="0">
                <a:srgbClr val="002060"/>
              </a:gs>
              <a:gs pos="36000">
                <a:srgbClr val="002060">
                  <a:alpha val="75000"/>
                </a:srgbClr>
              </a:gs>
              <a:gs pos="63000">
                <a:srgbClr val="002060"/>
              </a:gs>
              <a:gs pos="100000">
                <a:srgbClr val="00206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5" dirty="0"/>
          </a:p>
        </p:txBody>
      </p:sp>
      <p:sp>
        <p:nvSpPr>
          <p:cNvPr id="65" name="CuadroTexto 64"/>
          <p:cNvSpPr txBox="1"/>
          <p:nvPr/>
        </p:nvSpPr>
        <p:spPr>
          <a:xfrm>
            <a:off x="1361612" y="3216836"/>
            <a:ext cx="45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bg1"/>
                </a:solidFill>
                <a:latin typeface="Gobold Lowplus" panose="02000500000000000000" pitchFamily="2" charset="0"/>
              </a:rPr>
              <a:t>METODOLOGÍA</a:t>
            </a:r>
            <a:endParaRPr lang="es-ES" sz="1600" cap="all" dirty="0">
              <a:solidFill>
                <a:schemeClr val="bg1"/>
              </a:solidFill>
              <a:latin typeface="Gobold Lowplus" panose="02000500000000000000" pitchFamily="2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009382" y="3918584"/>
            <a:ext cx="529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A793CC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El curso consta de 5 lecciones, con una parte teórica (virtuales) y práctica.</a:t>
            </a:r>
          </a:p>
          <a:p>
            <a:pPr marL="285750" indent="-285750" algn="just">
              <a:buClr>
                <a:srgbClr val="A793CC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Las clases se desarrollan en triple modalidad: Virtuales, Transmisión en Vivo y Grabadas. </a:t>
            </a:r>
          </a:p>
          <a:p>
            <a:pPr marL="285750" indent="-285750" algn="just">
              <a:buClr>
                <a:srgbClr val="A793CC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Los materiales del curso serán subidos de forma digital a nuestra plataforma educativa.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EB80DC3-D7A9-45BB-9CE1-65EF52ADB717}"/>
              </a:ext>
            </a:extLst>
          </p:cNvPr>
          <p:cNvSpPr/>
          <p:nvPr/>
        </p:nvSpPr>
        <p:spPr>
          <a:xfrm>
            <a:off x="-2404520" y="3011790"/>
            <a:ext cx="4267260" cy="1762401"/>
          </a:xfrm>
          <a:prstGeom prst="roundRect">
            <a:avLst>
              <a:gd name="adj" fmla="val 50000"/>
            </a:avLst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uadroTexto 67"/>
          <p:cNvSpPr txBox="1"/>
          <p:nvPr/>
        </p:nvSpPr>
        <p:spPr>
          <a:xfrm>
            <a:off x="1637545" y="6504689"/>
            <a:ext cx="5012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bg1"/>
                </a:solidFill>
                <a:latin typeface="Gobold Lowplus" panose="02000500000000000000" pitchFamily="2" charset="0"/>
              </a:rPr>
              <a:t>CERTIFICACIÓN</a:t>
            </a:r>
            <a:endParaRPr lang="es-ES" sz="4400" cap="all" dirty="0">
              <a:solidFill>
                <a:schemeClr val="bg1"/>
              </a:solidFill>
              <a:latin typeface="Gobold Lowplus" panose="02000500000000000000" pitchFamily="2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523796" y="7261437"/>
            <a:ext cx="531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A quienes cumplan con los requisitos exigidos del curso se le otorgará el Certificado del Curso CONSTRUCCIÓN DE GASOCENTROS – AUTO GLP, emitido por la Escuela ESGEP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9E5EDB6-0505-4724-8697-4038AD28378A}"/>
              </a:ext>
            </a:extLst>
          </p:cNvPr>
          <p:cNvSpPr/>
          <p:nvPr/>
        </p:nvSpPr>
        <p:spPr>
          <a:xfrm>
            <a:off x="6029594" y="7219796"/>
            <a:ext cx="3780884" cy="1639322"/>
          </a:xfrm>
          <a:prstGeom prst="roundRect">
            <a:avLst>
              <a:gd name="adj" fmla="val 50000"/>
            </a:avLst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49094B-CA1D-4836-9F6F-64BC59BAE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99" y="7678881"/>
            <a:ext cx="721151" cy="7211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F83E46-EA7B-4CCB-BC63-D714BC4B8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" y="3515170"/>
            <a:ext cx="755639" cy="75563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9E4CECE-04B3-47A0-9B91-2B83FC2932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7" y="8513539"/>
            <a:ext cx="3622792" cy="61137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5DFE964-5E1B-45B4-B2C8-26CD15144593}"/>
              </a:ext>
            </a:extLst>
          </p:cNvPr>
          <p:cNvSpPr/>
          <p:nvPr/>
        </p:nvSpPr>
        <p:spPr>
          <a:xfrm>
            <a:off x="677004" y="6889409"/>
            <a:ext cx="1691529" cy="149434"/>
          </a:xfrm>
          <a:prstGeom prst="rect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BD41117-3387-4A8C-B064-B3301455BE42}"/>
              </a:ext>
            </a:extLst>
          </p:cNvPr>
          <p:cNvSpPr/>
          <p:nvPr/>
        </p:nvSpPr>
        <p:spPr>
          <a:xfrm>
            <a:off x="6228509" y="3515170"/>
            <a:ext cx="1691529" cy="149434"/>
          </a:xfrm>
          <a:prstGeom prst="rect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redondeado 26">
            <a:extLst>
              <a:ext uri="{FF2B5EF4-FFF2-40B4-BE49-F238E27FC236}">
                <a16:creationId xmlns:a16="http://schemas.microsoft.com/office/drawing/2014/main" id="{F4F748B7-DBB5-42DF-B8CF-268BDE2E7B98}"/>
              </a:ext>
            </a:extLst>
          </p:cNvPr>
          <p:cNvSpPr/>
          <p:nvPr/>
        </p:nvSpPr>
        <p:spPr>
          <a:xfrm rot="10800000">
            <a:off x="-3335" y="7037"/>
            <a:ext cx="7923372" cy="12571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30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ralelogramo 53">
            <a:extLst>
              <a:ext uri="{FF2B5EF4-FFF2-40B4-BE49-F238E27FC236}">
                <a16:creationId xmlns:a16="http://schemas.microsoft.com/office/drawing/2014/main" id="{91391D39-32BE-4E7E-B68F-62E00C4B7894}"/>
              </a:ext>
            </a:extLst>
          </p:cNvPr>
          <p:cNvSpPr/>
          <p:nvPr/>
        </p:nvSpPr>
        <p:spPr>
          <a:xfrm>
            <a:off x="5268357" y="1899282"/>
            <a:ext cx="2275202" cy="1221798"/>
          </a:xfrm>
          <a:prstGeom prst="parallelogram">
            <a:avLst>
              <a:gd name="adj" fmla="val 2600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-1" y="0"/>
            <a:ext cx="3715967" cy="9720263"/>
          </a:xfrm>
          <a:prstGeom prst="roundRect">
            <a:avLst>
              <a:gd name="adj" fmla="val 0"/>
            </a:avLst>
          </a:prstGeom>
          <a:solidFill>
            <a:srgbClr val="00359E"/>
          </a:solidFill>
          <a:ln w="73025"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1385C62-AC04-45A7-B886-9671DA5D2924}"/>
              </a:ext>
            </a:extLst>
          </p:cNvPr>
          <p:cNvSpPr txBox="1"/>
          <p:nvPr/>
        </p:nvSpPr>
        <p:spPr>
          <a:xfrm>
            <a:off x="4643634" y="715581"/>
            <a:ext cx="2604738" cy="66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s-PE" dirty="0">
                <a:latin typeface="Gobold Lowplus" panose="02000500000000000000" pitchFamily="2" charset="0"/>
              </a:rPr>
              <a:t>¿POR QUÉ ESPECIALIZARTE EN ESGEP?</a:t>
            </a:r>
            <a:endParaRPr lang="en-US" dirty="0">
              <a:latin typeface="Gobold Lowplus" panose="02000500000000000000" pitchFamily="2" charset="0"/>
            </a:endParaRPr>
          </a:p>
        </p:txBody>
      </p:sp>
      <p:sp>
        <p:nvSpPr>
          <p:cNvPr id="41" name="Círculo: vacío 40">
            <a:extLst>
              <a:ext uri="{FF2B5EF4-FFF2-40B4-BE49-F238E27FC236}">
                <a16:creationId xmlns:a16="http://schemas.microsoft.com/office/drawing/2014/main" id="{0B130BD0-5390-4AEC-8FEF-34B00CB0BBA4}"/>
              </a:ext>
            </a:extLst>
          </p:cNvPr>
          <p:cNvSpPr/>
          <p:nvPr/>
        </p:nvSpPr>
        <p:spPr>
          <a:xfrm>
            <a:off x="4332349" y="738875"/>
            <a:ext cx="311285" cy="311285"/>
          </a:xfrm>
          <a:prstGeom prst="donut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6936270-A423-4187-838E-FD843C392F42}"/>
              </a:ext>
            </a:extLst>
          </p:cNvPr>
          <p:cNvSpPr/>
          <p:nvPr/>
        </p:nvSpPr>
        <p:spPr>
          <a:xfrm>
            <a:off x="-39876" y="715581"/>
            <a:ext cx="3783699" cy="569850"/>
          </a:xfrm>
          <a:prstGeom prst="rect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Gobold Lowplus" panose="020005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5ED8A19-E15C-4153-BFD8-8F69DDB2EBA0}"/>
              </a:ext>
            </a:extLst>
          </p:cNvPr>
          <p:cNvSpPr txBox="1"/>
          <p:nvPr/>
        </p:nvSpPr>
        <p:spPr>
          <a:xfrm>
            <a:off x="-178702" y="847417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800" dirty="0">
                <a:solidFill>
                  <a:schemeClr val="tx1"/>
                </a:solidFill>
                <a:latin typeface="Gobold Lowplus" panose="02000500000000000000" pitchFamily="2" charset="0"/>
              </a:rPr>
              <a:t>DOCENTE</a:t>
            </a:r>
            <a:endParaRPr lang="en-US" sz="1800" dirty="0">
              <a:solidFill>
                <a:schemeClr val="tx1"/>
              </a:solidFill>
              <a:latin typeface="Gobold Lowplus" panose="020005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39593B8-14E0-436D-9E94-A453D22449DC}"/>
              </a:ext>
            </a:extLst>
          </p:cNvPr>
          <p:cNvSpPr txBox="1"/>
          <p:nvPr/>
        </p:nvSpPr>
        <p:spPr>
          <a:xfrm>
            <a:off x="5634837" y="2061164"/>
            <a:ext cx="20293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Transferimos la experiencia de los docentes en cada clase.</a:t>
            </a:r>
          </a:p>
        </p:txBody>
      </p:sp>
      <p:sp>
        <p:nvSpPr>
          <p:cNvPr id="31" name="Paralelogramo 30">
            <a:extLst>
              <a:ext uri="{FF2B5EF4-FFF2-40B4-BE49-F238E27FC236}">
                <a16:creationId xmlns:a16="http://schemas.microsoft.com/office/drawing/2014/main" id="{1EA391FA-C68A-4AE8-BF91-6C55F610289D}"/>
              </a:ext>
            </a:extLst>
          </p:cNvPr>
          <p:cNvSpPr/>
          <p:nvPr/>
        </p:nvSpPr>
        <p:spPr>
          <a:xfrm>
            <a:off x="4225279" y="1893723"/>
            <a:ext cx="1413697" cy="1212706"/>
          </a:xfrm>
          <a:prstGeom prst="parallelogram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BC1FC81-C969-4F93-B134-F3D85B8BF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34" y="2171217"/>
            <a:ext cx="576985" cy="576985"/>
          </a:xfrm>
          <a:prstGeom prst="rect">
            <a:avLst/>
          </a:prstGeom>
        </p:spPr>
      </p:pic>
      <p:sp>
        <p:nvSpPr>
          <p:cNvPr id="55" name="Paralelogramo 54">
            <a:extLst>
              <a:ext uri="{FF2B5EF4-FFF2-40B4-BE49-F238E27FC236}">
                <a16:creationId xmlns:a16="http://schemas.microsoft.com/office/drawing/2014/main" id="{0DA34D28-3FAB-4F1B-9647-E4D892FA597B}"/>
              </a:ext>
            </a:extLst>
          </p:cNvPr>
          <p:cNvSpPr/>
          <p:nvPr/>
        </p:nvSpPr>
        <p:spPr>
          <a:xfrm>
            <a:off x="5268357" y="3218852"/>
            <a:ext cx="2275202" cy="1221798"/>
          </a:xfrm>
          <a:prstGeom prst="parallelogram">
            <a:avLst>
              <a:gd name="adj" fmla="val 2600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6A06179-381C-46CE-8FE4-A8F02C93774B}"/>
              </a:ext>
            </a:extLst>
          </p:cNvPr>
          <p:cNvSpPr txBox="1"/>
          <p:nvPr/>
        </p:nvSpPr>
        <p:spPr>
          <a:xfrm>
            <a:off x="5634837" y="3380734"/>
            <a:ext cx="17881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Comparte experiencias especializadas del sector.</a:t>
            </a:r>
          </a:p>
        </p:txBody>
      </p:sp>
      <p:sp>
        <p:nvSpPr>
          <p:cNvPr id="57" name="Paralelogramo 56">
            <a:extLst>
              <a:ext uri="{FF2B5EF4-FFF2-40B4-BE49-F238E27FC236}">
                <a16:creationId xmlns:a16="http://schemas.microsoft.com/office/drawing/2014/main" id="{44C6CC61-9C89-4999-AF5D-5A0B8D3928C3}"/>
              </a:ext>
            </a:extLst>
          </p:cNvPr>
          <p:cNvSpPr/>
          <p:nvPr/>
        </p:nvSpPr>
        <p:spPr>
          <a:xfrm>
            <a:off x="4225279" y="3213293"/>
            <a:ext cx="1413697" cy="1212706"/>
          </a:xfrm>
          <a:prstGeom prst="parallelogram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aralelogramo 58">
            <a:extLst>
              <a:ext uri="{FF2B5EF4-FFF2-40B4-BE49-F238E27FC236}">
                <a16:creationId xmlns:a16="http://schemas.microsoft.com/office/drawing/2014/main" id="{3BB07B6D-D572-472C-9D6F-1420936E8D35}"/>
              </a:ext>
            </a:extLst>
          </p:cNvPr>
          <p:cNvSpPr/>
          <p:nvPr/>
        </p:nvSpPr>
        <p:spPr>
          <a:xfrm>
            <a:off x="5285425" y="4580062"/>
            <a:ext cx="2275202" cy="1221798"/>
          </a:xfrm>
          <a:prstGeom prst="parallelogram">
            <a:avLst>
              <a:gd name="adj" fmla="val 2600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4F16D9A-79D7-449B-855A-AF0CF66AE572}"/>
              </a:ext>
            </a:extLst>
          </p:cNvPr>
          <p:cNvSpPr txBox="1"/>
          <p:nvPr/>
        </p:nvSpPr>
        <p:spPr>
          <a:xfrm>
            <a:off x="5651905" y="4741944"/>
            <a:ext cx="2029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Haz crecer tu red de contactos y oportunidades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Paralelogramo 60">
            <a:extLst>
              <a:ext uri="{FF2B5EF4-FFF2-40B4-BE49-F238E27FC236}">
                <a16:creationId xmlns:a16="http://schemas.microsoft.com/office/drawing/2014/main" id="{3BF121EB-F0A6-443C-9E2B-7F07B96A457C}"/>
              </a:ext>
            </a:extLst>
          </p:cNvPr>
          <p:cNvSpPr/>
          <p:nvPr/>
        </p:nvSpPr>
        <p:spPr>
          <a:xfrm>
            <a:off x="4242347" y="4574503"/>
            <a:ext cx="1413697" cy="1212706"/>
          </a:xfrm>
          <a:prstGeom prst="parallelogram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EB2E88EF-CA32-4244-8FCE-2FB967ED6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54" y="3532865"/>
            <a:ext cx="573562" cy="57356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236E3AAD-8337-4FEC-942F-144BEBA07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2" y="4851907"/>
            <a:ext cx="563846" cy="563846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4F114462-5FA3-4001-8A65-B9328511B03E}"/>
              </a:ext>
            </a:extLst>
          </p:cNvPr>
          <p:cNvSpPr/>
          <p:nvPr/>
        </p:nvSpPr>
        <p:spPr>
          <a:xfrm>
            <a:off x="285248" y="1587641"/>
            <a:ext cx="3114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MIGUEL SALVADOR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de Proyectos de Hidrocarburos</a:t>
            </a:r>
            <a:endParaRPr lang="es-ES" sz="12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85248" y="2870506"/>
            <a:ext cx="322947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 de Petróleo y Gas, con una amplia experiencia ejecutando y liderando proyectos en la Industria de los Hidrocarburos y Minería.</a:t>
            </a:r>
          </a:p>
          <a:p>
            <a:pPr algn="just">
              <a:lnSpc>
                <a:spcPct val="150000"/>
              </a:lnSpc>
            </a:pPr>
            <a:endParaRPr lang="es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10 años de Experiencia en la Gestión de Proyectos y Operaciones Manejo de proyectos. Gestión multidisciplinario en Proyectos complejos Gestión Operativa de 8 Plantas de almacenamiento de Gas &amp; Oíl. Entrega de proyectos en tiempo, presupuesto y de valor para el negocio. Negociador y comunicador, capaz de evaluar necesidades, resolver conflictos y transmitir entusiasmo. Manejo de cartera de clientes y portafolio de proyectos. Manejo del Mantenimiento de Flotas de transporte de Cisternas GLP e Hidrocarburos Líquidos. Instalaciones de gas licuado de petróleo (GLP) abarcando instalación de tanques estacionarios ubicados en superficie, soterrados, </a:t>
            </a:r>
            <a:r>
              <a:rPr lang="es-E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monticulados</a:t>
            </a:r>
            <a:r>
              <a:rPr lang="es-E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en techo. Adicionalmente, con amplia experiencia en la manipulación de redes de GLP y el asesoramiento de la misma.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DF0B4D8-0CDE-4328-96C9-2784DEB62AA2}"/>
              </a:ext>
            </a:extLst>
          </p:cNvPr>
          <p:cNvSpPr txBox="1"/>
          <p:nvPr/>
        </p:nvSpPr>
        <p:spPr>
          <a:xfrm>
            <a:off x="4678279" y="6910382"/>
            <a:ext cx="2986969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s-PE" cap="all" dirty="0">
                <a:latin typeface="Gobold Lowplus" panose="02000500000000000000" pitchFamily="2" charset="0"/>
              </a:rPr>
              <a:t>CONOCE MÁS DE NUESTRA ESCUELA</a:t>
            </a:r>
            <a:endParaRPr lang="es-ES" cap="all" dirty="0">
              <a:latin typeface="Gobold Lowplus" panose="02000500000000000000" pitchFamily="2" charset="0"/>
            </a:endParaRPr>
          </a:p>
        </p:txBody>
      </p:sp>
      <p:sp>
        <p:nvSpPr>
          <p:cNvPr id="50" name="Círculo: vacío 66">
            <a:extLst>
              <a:ext uri="{FF2B5EF4-FFF2-40B4-BE49-F238E27FC236}">
                <a16:creationId xmlns:a16="http://schemas.microsoft.com/office/drawing/2014/main" id="{F8A9BD14-AC5E-46F1-A1C7-A7AAFCCBF9E6}"/>
              </a:ext>
            </a:extLst>
          </p:cNvPr>
          <p:cNvSpPr/>
          <p:nvPr/>
        </p:nvSpPr>
        <p:spPr>
          <a:xfrm>
            <a:off x="4302827" y="6926424"/>
            <a:ext cx="311285" cy="311285"/>
          </a:xfrm>
          <a:prstGeom prst="donut">
            <a:avLst/>
          </a:prstGeom>
          <a:solidFill>
            <a:srgbClr val="00DA63"/>
          </a:solidFill>
          <a:ln>
            <a:solidFill>
              <a:srgbClr val="00D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6A0FAEA-B13B-47DE-892B-19B4550900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7" b="17365"/>
          <a:stretch/>
        </p:blipFill>
        <p:spPr>
          <a:xfrm>
            <a:off x="4364559" y="7914503"/>
            <a:ext cx="614353" cy="375791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46CC0B2E-A25B-4094-98B2-03491CE8A92B}"/>
              </a:ext>
            </a:extLst>
          </p:cNvPr>
          <p:cNvSpPr txBox="1"/>
          <p:nvPr/>
        </p:nvSpPr>
        <p:spPr>
          <a:xfrm>
            <a:off x="5021222" y="8054473"/>
            <a:ext cx="4045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colombia.esgep.org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7AFD81D-9FD1-4E62-A3C9-C8FC0CE7F524}"/>
              </a:ext>
            </a:extLst>
          </p:cNvPr>
          <p:cNvSpPr txBox="1"/>
          <p:nvPr/>
        </p:nvSpPr>
        <p:spPr>
          <a:xfrm>
            <a:off x="5021222" y="7873208"/>
            <a:ext cx="4045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WEB COLOMBIA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6D81A60-B0F3-4DC0-B912-773BF5F88746}"/>
              </a:ext>
            </a:extLst>
          </p:cNvPr>
          <p:cNvSpPr txBox="1"/>
          <p:nvPr/>
        </p:nvSpPr>
        <p:spPr>
          <a:xfrm>
            <a:off x="5010902" y="8771479"/>
            <a:ext cx="4045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esgep.org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5DC0C94-7806-483B-8D02-FC097AA5A35A}"/>
              </a:ext>
            </a:extLst>
          </p:cNvPr>
          <p:cNvSpPr txBox="1"/>
          <p:nvPr/>
        </p:nvSpPr>
        <p:spPr>
          <a:xfrm>
            <a:off x="5019503" y="8548984"/>
            <a:ext cx="4045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WEB LATINOAMÉRICA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D22B60A-1C0E-4055-B44A-F14EE1BEC4BA}"/>
              </a:ext>
            </a:extLst>
          </p:cNvPr>
          <p:cNvCxnSpPr/>
          <p:nvPr/>
        </p:nvCxnSpPr>
        <p:spPr>
          <a:xfrm>
            <a:off x="4364559" y="8441960"/>
            <a:ext cx="27864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7C0D8757-95C1-4B94-90C5-3EB57D98A811}"/>
              </a:ext>
            </a:extLst>
          </p:cNvPr>
          <p:cNvCxnSpPr/>
          <p:nvPr/>
        </p:nvCxnSpPr>
        <p:spPr>
          <a:xfrm>
            <a:off x="4333715" y="9297128"/>
            <a:ext cx="27864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n 68">
            <a:extLst>
              <a:ext uri="{FF2B5EF4-FFF2-40B4-BE49-F238E27FC236}">
                <a16:creationId xmlns:a16="http://schemas.microsoft.com/office/drawing/2014/main" id="{5FCDF21A-8110-403F-9817-D96FB2D0FF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37" y="8579062"/>
            <a:ext cx="435280" cy="6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5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6206</TotalTime>
  <Words>603</Words>
  <Application>Microsoft Office PowerPoint</Application>
  <PresentationFormat>Personalizado</PresentationFormat>
  <Paragraphs>77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Gobold Lowplus</vt:lpstr>
      <vt:lpstr>League Spartan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defs1890@outlook.es</cp:lastModifiedBy>
  <cp:revision>372</cp:revision>
  <dcterms:created xsi:type="dcterms:W3CDTF">2020-03-31T15:26:07Z</dcterms:created>
  <dcterms:modified xsi:type="dcterms:W3CDTF">2022-06-02T20:54:36Z</dcterms:modified>
</cp:coreProperties>
</file>